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3"/>
  </p:notesMasterIdLst>
  <p:handoutMasterIdLst>
    <p:handoutMasterId r:id="rId24"/>
  </p:handoutMasterIdLst>
  <p:sldIdLst>
    <p:sldId id="256" r:id="rId3"/>
    <p:sldId id="311" r:id="rId4"/>
    <p:sldId id="306" r:id="rId5"/>
    <p:sldId id="295" r:id="rId6"/>
    <p:sldId id="308" r:id="rId7"/>
    <p:sldId id="305" r:id="rId8"/>
    <p:sldId id="309" r:id="rId9"/>
    <p:sldId id="310" r:id="rId10"/>
    <p:sldId id="284" r:id="rId11"/>
    <p:sldId id="285" r:id="rId12"/>
    <p:sldId id="292" r:id="rId13"/>
    <p:sldId id="307" r:id="rId14"/>
    <p:sldId id="296" r:id="rId15"/>
    <p:sldId id="297" r:id="rId16"/>
    <p:sldId id="298" r:id="rId17"/>
    <p:sldId id="302" r:id="rId18"/>
    <p:sldId id="303" r:id="rId19"/>
    <p:sldId id="304" r:id="rId20"/>
    <p:sldId id="300" r:id="rId21"/>
    <p:sldId id="278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Yield for main crops in kg/ha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'yield graph (2)'!$B$1</c:f>
              <c:strCache>
                <c:ptCount val="1"/>
                <c:pt idx="0">
                  <c:v>AR2013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 (2)'!$A$2:$A$6</c:f>
              <c:strCache>
                <c:ptCount val="5"/>
                <c:pt idx="0">
                  <c:v>Maize</c:v>
                </c:pt>
                <c:pt idx="1">
                  <c:v>Groundnut</c:v>
                </c:pt>
                <c:pt idx="2">
                  <c:v>Rice </c:v>
                </c:pt>
                <c:pt idx="3">
                  <c:v>Bean</c:v>
                </c:pt>
                <c:pt idx="4">
                  <c:v>Pearl millet</c:v>
                </c:pt>
              </c:strCache>
            </c:strRef>
          </c:cat>
          <c:val>
            <c:numRef>
              <c:f>'yield graph (2)'!$B$2:$B$6</c:f>
              <c:numCache>
                <c:formatCode>0</c:formatCode>
                <c:ptCount val="5"/>
                <c:pt idx="0">
                  <c:v>786.66</c:v>
                </c:pt>
                <c:pt idx="1">
                  <c:v>536.28</c:v>
                </c:pt>
                <c:pt idx="2">
                  <c:v>1011.44</c:v>
                </c:pt>
                <c:pt idx="3">
                  <c:v>276.91000000000003</c:v>
                </c:pt>
                <c:pt idx="4">
                  <c:v>525.91</c:v>
                </c:pt>
              </c:numCache>
            </c:numRef>
          </c:val>
        </c:ser>
        <c:ser>
          <c:idx val="1"/>
          <c:order val="1"/>
          <c:tx>
            <c:strRef>
              <c:f>'yield graph (2)'!$C$1</c:f>
              <c:strCache>
                <c:ptCount val="1"/>
                <c:pt idx="0">
                  <c:v>AR2014</c:v>
                </c:pt>
              </c:strCache>
            </c:strRef>
          </c:tx>
          <c:spPr>
            <a:solidFill>
              <a:schemeClr val="accent5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 (2)'!$A$2:$A$6</c:f>
              <c:strCache>
                <c:ptCount val="5"/>
                <c:pt idx="0">
                  <c:v>Maize</c:v>
                </c:pt>
                <c:pt idx="1">
                  <c:v>Groundnut</c:v>
                </c:pt>
                <c:pt idx="2">
                  <c:v>Rice </c:v>
                </c:pt>
                <c:pt idx="3">
                  <c:v>Bean</c:v>
                </c:pt>
                <c:pt idx="4">
                  <c:v>Pearl millet</c:v>
                </c:pt>
              </c:strCache>
            </c:strRef>
          </c:cat>
          <c:val>
            <c:numRef>
              <c:f>'yield graph (2)'!$C$2:$C$6</c:f>
              <c:numCache>
                <c:formatCode>General</c:formatCode>
                <c:ptCount val="5"/>
                <c:pt idx="0">
                  <c:v>817.69</c:v>
                </c:pt>
                <c:pt idx="1">
                  <c:v>434.46</c:v>
                </c:pt>
                <c:pt idx="2" formatCode="#,##0.00">
                  <c:v>1066.5999999999999</c:v>
                </c:pt>
                <c:pt idx="3">
                  <c:v>258.62</c:v>
                </c:pt>
                <c:pt idx="4" formatCode="0">
                  <c:v>440.37</c:v>
                </c:pt>
              </c:numCache>
            </c:numRef>
          </c:val>
        </c:ser>
        <c:ser>
          <c:idx val="2"/>
          <c:order val="2"/>
          <c:tx>
            <c:strRef>
              <c:f>'yield graph (2)'!$D$1</c:f>
              <c:strCache>
                <c:ptCount val="1"/>
                <c:pt idx="0">
                  <c:v>ARNB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 (2)'!$A$2:$A$6</c:f>
              <c:strCache>
                <c:ptCount val="5"/>
                <c:pt idx="0">
                  <c:v>Maize</c:v>
                </c:pt>
                <c:pt idx="1">
                  <c:v>Groundnut</c:v>
                </c:pt>
                <c:pt idx="2">
                  <c:v>Rice </c:v>
                </c:pt>
                <c:pt idx="3">
                  <c:v>Bean</c:v>
                </c:pt>
                <c:pt idx="4">
                  <c:v>Pearl millet</c:v>
                </c:pt>
              </c:strCache>
            </c:strRef>
          </c:cat>
          <c:val>
            <c:numRef>
              <c:f>'yield graph (2)'!$D$2:$D$6</c:f>
              <c:numCache>
                <c:formatCode>0</c:formatCode>
                <c:ptCount val="5"/>
                <c:pt idx="0">
                  <c:v>766.88</c:v>
                </c:pt>
                <c:pt idx="1">
                  <c:v>588.16</c:v>
                </c:pt>
                <c:pt idx="2">
                  <c:v>1076.1400000000001</c:v>
                </c:pt>
                <c:pt idx="3">
                  <c:v>285.22000000000003</c:v>
                </c:pt>
                <c:pt idx="4">
                  <c:v>535.82000000000005</c:v>
                </c:pt>
              </c:numCache>
            </c:numRef>
          </c:val>
        </c:ser>
        <c:ser>
          <c:idx val="3"/>
          <c:order val="3"/>
          <c:tx>
            <c:strRef>
              <c:f>'yield graph (2)'!$E$1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 (2)'!$A$2:$A$6</c:f>
              <c:strCache>
                <c:ptCount val="5"/>
                <c:pt idx="0">
                  <c:v>Maize</c:v>
                </c:pt>
                <c:pt idx="1">
                  <c:v>Groundnut</c:v>
                </c:pt>
                <c:pt idx="2">
                  <c:v>Rice </c:v>
                </c:pt>
                <c:pt idx="3">
                  <c:v>Bean</c:v>
                </c:pt>
                <c:pt idx="4">
                  <c:v>Pearl millet</c:v>
                </c:pt>
              </c:strCache>
            </c:strRef>
          </c:cat>
          <c:val>
            <c:numRef>
              <c:f>'yield graph (2)'!$E$2:$E$6</c:f>
              <c:numCache>
                <c:formatCode>0</c:formatCode>
                <c:ptCount val="5"/>
                <c:pt idx="0">
                  <c:v>822.87</c:v>
                </c:pt>
                <c:pt idx="1">
                  <c:v>748.3</c:v>
                </c:pt>
                <c:pt idx="2">
                  <c:v>916.6</c:v>
                </c:pt>
                <c:pt idx="3">
                  <c:v>286.14999999999998</c:v>
                </c:pt>
                <c:pt idx="4">
                  <c:v>528.65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37557976"/>
        <c:axId val="237558368"/>
      </c:barChart>
      <c:catAx>
        <c:axId val="237557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558368"/>
        <c:crosses val="autoZero"/>
        <c:auto val="1"/>
        <c:lblAlgn val="ctr"/>
        <c:lblOffset val="100"/>
        <c:noMultiLvlLbl val="0"/>
      </c:catAx>
      <c:valAx>
        <c:axId val="23755836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237557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Harvest Share</a:t>
            </a:r>
            <a:r>
              <a:rPr lang="en-US" sz="1400" baseline="0"/>
              <a:t> for Control Households</a:t>
            </a:r>
            <a:endParaRPr lang="en-US" sz="14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'pichart (2)'!$A$2:$A$8</c:f>
              <c:strCache>
                <c:ptCount val="7"/>
                <c:pt idx="0">
                  <c:v>Animal feed</c:v>
                </c:pt>
                <c:pt idx="1">
                  <c:v>Crop residue</c:v>
                </c:pt>
                <c:pt idx="2">
                  <c:v>Seeds</c:v>
                </c:pt>
                <c:pt idx="3">
                  <c:v>Exchange</c:v>
                </c:pt>
                <c:pt idx="4">
                  <c:v>Own consumption</c:v>
                </c:pt>
                <c:pt idx="5">
                  <c:v>Sale</c:v>
                </c:pt>
                <c:pt idx="6">
                  <c:v>Other uses</c:v>
                </c:pt>
              </c:strCache>
            </c:strRef>
          </c:cat>
          <c:val>
            <c:numRef>
              <c:f>'pichart (2)'!$B$2:$B$8</c:f>
              <c:numCache>
                <c:formatCode>0.00</c:formatCode>
                <c:ptCount val="7"/>
                <c:pt idx="0">
                  <c:v>1.2500000000000001E-2</c:v>
                </c:pt>
                <c:pt idx="1">
                  <c:v>0.01</c:v>
                </c:pt>
                <c:pt idx="2">
                  <c:v>0.1225</c:v>
                </c:pt>
                <c:pt idx="3">
                  <c:v>8.7499999999999994E-2</c:v>
                </c:pt>
                <c:pt idx="4">
                  <c:v>0.48</c:v>
                </c:pt>
                <c:pt idx="5">
                  <c:v>0.28000000000000003</c:v>
                </c:pt>
                <c:pt idx="6">
                  <c:v>7.4999999999999997E-3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Harvest  Share for AR Households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'pichart (2)'!$A$2:$A$8</c:f>
              <c:strCache>
                <c:ptCount val="7"/>
                <c:pt idx="0">
                  <c:v>Animal feed</c:v>
                </c:pt>
                <c:pt idx="1">
                  <c:v>Crop residue</c:v>
                </c:pt>
                <c:pt idx="2">
                  <c:v>Seeds</c:v>
                </c:pt>
                <c:pt idx="3">
                  <c:v>Exchange</c:v>
                </c:pt>
                <c:pt idx="4">
                  <c:v>Own consumption</c:v>
                </c:pt>
                <c:pt idx="5">
                  <c:v>Sale</c:v>
                </c:pt>
                <c:pt idx="6">
                  <c:v>Other uses</c:v>
                </c:pt>
              </c:strCache>
            </c:strRef>
          </c:cat>
          <c:val>
            <c:numRef>
              <c:f>'pichart (2)'!$C$2:$C$8</c:f>
              <c:numCache>
                <c:formatCode>0.00</c:formatCode>
                <c:ptCount val="7"/>
                <c:pt idx="0">
                  <c:v>0.01</c:v>
                </c:pt>
                <c:pt idx="1">
                  <c:v>7.4999999999999997E-3</c:v>
                </c:pt>
                <c:pt idx="2">
                  <c:v>0.1275</c:v>
                </c:pt>
                <c:pt idx="3">
                  <c:v>7.0000000000000007E-2</c:v>
                </c:pt>
                <c:pt idx="4">
                  <c:v>0.53</c:v>
                </c:pt>
                <c:pt idx="5">
                  <c:v>0.245</c:v>
                </c:pt>
                <c:pt idx="6">
                  <c:v>5.0000000000000001E-3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livestock holding per household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'livestock holding'!$B$2</c:f>
              <c:strCache>
                <c:ptCount val="1"/>
                <c:pt idx="0">
                  <c:v>AR2013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'livestock holding'!$A$3:$A$8</c:f>
              <c:strCache>
                <c:ptCount val="6"/>
                <c:pt idx="0">
                  <c:v>Cattle</c:v>
                </c:pt>
                <c:pt idx="1">
                  <c:v>Equines</c:v>
                </c:pt>
                <c:pt idx="2">
                  <c:v>Goats</c:v>
                </c:pt>
                <c:pt idx="3">
                  <c:v>Pigs</c:v>
                </c:pt>
                <c:pt idx="4">
                  <c:v>Chicken</c:v>
                </c:pt>
                <c:pt idx="5">
                  <c:v>Other animal</c:v>
                </c:pt>
              </c:strCache>
            </c:strRef>
          </c:cat>
          <c:val>
            <c:numRef>
              <c:f>'livestock holding'!$B$3:$B$8</c:f>
              <c:numCache>
                <c:formatCode>0.0</c:formatCode>
                <c:ptCount val="6"/>
                <c:pt idx="0">
                  <c:v>4.33</c:v>
                </c:pt>
                <c:pt idx="1">
                  <c:v>0.13</c:v>
                </c:pt>
                <c:pt idx="2">
                  <c:v>6.52</c:v>
                </c:pt>
                <c:pt idx="3">
                  <c:v>0.76</c:v>
                </c:pt>
                <c:pt idx="4">
                  <c:v>16</c:v>
                </c:pt>
                <c:pt idx="5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'livestock holding'!$C$2</c:f>
              <c:strCache>
                <c:ptCount val="1"/>
                <c:pt idx="0">
                  <c:v>AR2014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'livestock holding'!$A$3:$A$8</c:f>
              <c:strCache>
                <c:ptCount val="6"/>
                <c:pt idx="0">
                  <c:v>Cattle</c:v>
                </c:pt>
                <c:pt idx="1">
                  <c:v>Equines</c:v>
                </c:pt>
                <c:pt idx="2">
                  <c:v>Goats</c:v>
                </c:pt>
                <c:pt idx="3">
                  <c:v>Pigs</c:v>
                </c:pt>
                <c:pt idx="4">
                  <c:v>Chicken</c:v>
                </c:pt>
                <c:pt idx="5">
                  <c:v>Other animal</c:v>
                </c:pt>
              </c:strCache>
            </c:strRef>
          </c:cat>
          <c:val>
            <c:numRef>
              <c:f>'livestock holding'!$C$3:$C$8</c:f>
              <c:numCache>
                <c:formatCode>0.0</c:formatCode>
                <c:ptCount val="6"/>
                <c:pt idx="0">
                  <c:v>1.07</c:v>
                </c:pt>
                <c:pt idx="1">
                  <c:v>0.05</c:v>
                </c:pt>
                <c:pt idx="2">
                  <c:v>5.0199999999999996</c:v>
                </c:pt>
                <c:pt idx="3">
                  <c:v>0.57999999999999996</c:v>
                </c:pt>
                <c:pt idx="4">
                  <c:v>13.6</c:v>
                </c:pt>
                <c:pt idx="5">
                  <c:v>2.4</c:v>
                </c:pt>
              </c:numCache>
            </c:numRef>
          </c:val>
        </c:ser>
        <c:ser>
          <c:idx val="2"/>
          <c:order val="2"/>
          <c:tx>
            <c:strRef>
              <c:f>'livestock holding'!$D$2</c:f>
              <c:strCache>
                <c:ptCount val="1"/>
                <c:pt idx="0">
                  <c:v>ARNB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'livestock holding'!$A$3:$A$8</c:f>
              <c:strCache>
                <c:ptCount val="6"/>
                <c:pt idx="0">
                  <c:v>Cattle</c:v>
                </c:pt>
                <c:pt idx="1">
                  <c:v>Equines</c:v>
                </c:pt>
                <c:pt idx="2">
                  <c:v>Goats</c:v>
                </c:pt>
                <c:pt idx="3">
                  <c:v>Pigs</c:v>
                </c:pt>
                <c:pt idx="4">
                  <c:v>Chicken</c:v>
                </c:pt>
                <c:pt idx="5">
                  <c:v>Other animal</c:v>
                </c:pt>
              </c:strCache>
            </c:strRef>
          </c:cat>
          <c:val>
            <c:numRef>
              <c:f>'livestock holding'!$D$3:$D$8</c:f>
              <c:numCache>
                <c:formatCode>0.0</c:formatCode>
                <c:ptCount val="6"/>
                <c:pt idx="0">
                  <c:v>2.16</c:v>
                </c:pt>
                <c:pt idx="1">
                  <c:v>0.04</c:v>
                </c:pt>
                <c:pt idx="2">
                  <c:v>4.87</c:v>
                </c:pt>
                <c:pt idx="3">
                  <c:v>0.5</c:v>
                </c:pt>
                <c:pt idx="4">
                  <c:v>11.86</c:v>
                </c:pt>
                <c:pt idx="5">
                  <c:v>0.77</c:v>
                </c:pt>
              </c:numCache>
            </c:numRef>
          </c:val>
        </c:ser>
        <c:ser>
          <c:idx val="3"/>
          <c:order val="3"/>
          <c:tx>
            <c:strRef>
              <c:f>'livestock holding'!$E$2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'livestock holding'!$A$3:$A$8</c:f>
              <c:strCache>
                <c:ptCount val="6"/>
                <c:pt idx="0">
                  <c:v>Cattle</c:v>
                </c:pt>
                <c:pt idx="1">
                  <c:v>Equines</c:v>
                </c:pt>
                <c:pt idx="2">
                  <c:v>Goats</c:v>
                </c:pt>
                <c:pt idx="3">
                  <c:v>Pigs</c:v>
                </c:pt>
                <c:pt idx="4">
                  <c:v>Chicken</c:v>
                </c:pt>
                <c:pt idx="5">
                  <c:v>Other animal</c:v>
                </c:pt>
              </c:strCache>
            </c:strRef>
          </c:cat>
          <c:val>
            <c:numRef>
              <c:f>'livestock holding'!$E$3:$E$8</c:f>
              <c:numCache>
                <c:formatCode>0.0</c:formatCode>
                <c:ptCount val="6"/>
                <c:pt idx="0">
                  <c:v>2.13</c:v>
                </c:pt>
                <c:pt idx="1">
                  <c:v>0.18</c:v>
                </c:pt>
                <c:pt idx="2">
                  <c:v>4.78</c:v>
                </c:pt>
                <c:pt idx="3">
                  <c:v>0.44</c:v>
                </c:pt>
                <c:pt idx="4">
                  <c:v>14.2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7560328"/>
        <c:axId val="242879112"/>
      </c:barChart>
      <c:catAx>
        <c:axId val="237560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879112"/>
        <c:crosses val="autoZero"/>
        <c:auto val="1"/>
        <c:lblAlgn val="ctr"/>
        <c:lblOffset val="100"/>
        <c:noMultiLvlLbl val="0"/>
      </c:catAx>
      <c:valAx>
        <c:axId val="242879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560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Large ruminants feed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6.9395404521803192E-2"/>
                  <c:y val="0.1383693330973568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209513284523603E-2"/>
                  <c:y val="0.1327768154407507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220380347193446E-3"/>
                  <c:y val="0.2279902147899244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0166229221347758E-3"/>
                  <c:y val="0.3024985338834790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'livestock feed (2)'!$A$3:$A$8</c:f>
              <c:strCache>
                <c:ptCount val="6"/>
                <c:pt idx="0">
                  <c:v>Crop residue</c:v>
                </c:pt>
                <c:pt idx="1">
                  <c:v>Green forages</c:v>
                </c:pt>
                <c:pt idx="2">
                  <c:v>Grazing/open air</c:v>
                </c:pt>
                <c:pt idx="3">
                  <c:v>Legumes, fodder trees</c:v>
                </c:pt>
                <c:pt idx="4">
                  <c:v>Multiple</c:v>
                </c:pt>
                <c:pt idx="5">
                  <c:v>Other</c:v>
                </c:pt>
              </c:strCache>
            </c:strRef>
          </c:cat>
          <c:val>
            <c:numRef>
              <c:f>'livestock feed (2)'!$B$3:$B$8</c:f>
              <c:numCache>
                <c:formatCode>General</c:formatCode>
                <c:ptCount val="6"/>
                <c:pt idx="0">
                  <c:v>12</c:v>
                </c:pt>
                <c:pt idx="1">
                  <c:v>0</c:v>
                </c:pt>
                <c:pt idx="2">
                  <c:v>81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Chicken </a:t>
            </a:r>
            <a:r>
              <a:rPr lang="en-US" sz="1400" dirty="0"/>
              <a:t>and poultry feed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'livestock feed (2)'!$A$10:$A$16</c:f>
              <c:strCache>
                <c:ptCount val="7"/>
                <c:pt idx="0">
                  <c:v>Crop residue</c:v>
                </c:pt>
                <c:pt idx="1">
                  <c:v>Green forages</c:v>
                </c:pt>
                <c:pt idx="2">
                  <c:v>Grazing/open air</c:v>
                </c:pt>
                <c:pt idx="3">
                  <c:v>Concentrate feeds</c:v>
                </c:pt>
                <c:pt idx="4">
                  <c:v>Legumes, fodder trees</c:v>
                </c:pt>
                <c:pt idx="5">
                  <c:v>Multiple</c:v>
                </c:pt>
                <c:pt idx="6">
                  <c:v>Other</c:v>
                </c:pt>
              </c:strCache>
            </c:strRef>
          </c:cat>
          <c:val>
            <c:numRef>
              <c:f>'livestock feed (2)'!$B$10:$B$16</c:f>
              <c:numCache>
                <c:formatCode>General</c:formatCode>
                <c:ptCount val="7"/>
                <c:pt idx="0">
                  <c:v>17</c:v>
                </c:pt>
                <c:pt idx="1">
                  <c:v>2</c:v>
                </c:pt>
                <c:pt idx="2">
                  <c:v>61</c:v>
                </c:pt>
                <c:pt idx="3">
                  <c:v>2</c:v>
                </c:pt>
                <c:pt idx="4">
                  <c:v>7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Yield of key </a:t>
            </a:r>
            <a:r>
              <a:rPr lang="en-US" sz="1400" dirty="0" smtClean="0"/>
              <a:t>crops in kg/ha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'yield graph'!$B$1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graph'!$A$2:$A$6</c:f>
              <c:strCache>
                <c:ptCount val="5"/>
                <c:pt idx="0">
                  <c:v> Maize</c:v>
                </c:pt>
                <c:pt idx="1">
                  <c:v> Millet</c:v>
                </c:pt>
                <c:pt idx="2">
                  <c:v> Sorghum</c:v>
                </c:pt>
                <c:pt idx="3">
                  <c:v> Rice</c:v>
                </c:pt>
                <c:pt idx="4">
                  <c:v> Beans</c:v>
                </c:pt>
              </c:strCache>
            </c:strRef>
          </c:cat>
          <c:val>
            <c:numRef>
              <c:f>'yield graph'!$B$2:$B$6</c:f>
              <c:numCache>
                <c:formatCode>0</c:formatCode>
                <c:ptCount val="5"/>
                <c:pt idx="0">
                  <c:v>1565.7</c:v>
                </c:pt>
                <c:pt idx="1">
                  <c:v>483.59</c:v>
                </c:pt>
                <c:pt idx="2">
                  <c:v>556.82000000000005</c:v>
                </c:pt>
                <c:pt idx="3">
                  <c:v>1543.77</c:v>
                </c:pt>
                <c:pt idx="4">
                  <c:v>218.71</c:v>
                </c:pt>
              </c:numCache>
            </c:numRef>
          </c:val>
        </c:ser>
        <c:ser>
          <c:idx val="1"/>
          <c:order val="1"/>
          <c:tx>
            <c:strRef>
              <c:f>'yield graph'!$C$1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'yield graph'!$A$2:$A$6</c:f>
              <c:strCache>
                <c:ptCount val="5"/>
                <c:pt idx="0">
                  <c:v> Maize</c:v>
                </c:pt>
                <c:pt idx="1">
                  <c:v> Millet</c:v>
                </c:pt>
                <c:pt idx="2">
                  <c:v> Sorghum</c:v>
                </c:pt>
                <c:pt idx="3">
                  <c:v> Rice</c:v>
                </c:pt>
                <c:pt idx="4">
                  <c:v> Beans</c:v>
                </c:pt>
              </c:strCache>
            </c:strRef>
          </c:cat>
          <c:val>
            <c:numRef>
              <c:f>'yield graph'!$C$2:$C$6</c:f>
              <c:numCache>
                <c:formatCode>0</c:formatCode>
                <c:ptCount val="5"/>
                <c:pt idx="0">
                  <c:v>1263.9100000000001</c:v>
                </c:pt>
                <c:pt idx="1">
                  <c:v>160.08000000000001</c:v>
                </c:pt>
                <c:pt idx="2">
                  <c:v>626.26</c:v>
                </c:pt>
                <c:pt idx="3">
                  <c:v>1391.58</c:v>
                </c:pt>
                <c:pt idx="4">
                  <c:v>101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42881072"/>
        <c:axId val="242883424"/>
      </c:barChart>
      <c:catAx>
        <c:axId val="24288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883424"/>
        <c:crosses val="autoZero"/>
        <c:auto val="1"/>
        <c:lblAlgn val="ctr"/>
        <c:lblOffset val="100"/>
        <c:noMultiLvlLbl val="0"/>
      </c:catAx>
      <c:valAx>
        <c:axId val="2428834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24288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81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2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179637"/>
            <a:ext cx="6781800" cy="1325563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05800" y="6477000"/>
            <a:ext cx="609600" cy="243840"/>
          </a:xfrm>
          <a:prstGeom prst="bracketPair">
            <a:avLst>
              <a:gd name="adj" fmla="val 18711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81100" y="3657600"/>
            <a:ext cx="6781800" cy="1600200"/>
          </a:xfrm>
          <a:prstGeom prst="rect">
            <a:avLst/>
          </a:prstGeom>
        </p:spPr>
        <p:txBody>
          <a:bodyPr/>
          <a:lstStyle>
            <a:lvl1pPr marL="114300" indent="0" algn="ctr">
              <a:buFontTx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1148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051560" indent="0">
              <a:buFontTx/>
              <a:buNone/>
              <a:defRPr/>
            </a:lvl4pPr>
            <a:lvl5pPr marL="132588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81100" y="3505200"/>
            <a:ext cx="6781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741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90" r:id="rId7"/>
    <p:sldLayoutId id="2147483692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752600"/>
            <a:ext cx="8763000" cy="1143000"/>
          </a:xfrm>
        </p:spPr>
        <p:txBody>
          <a:bodyPr/>
          <a:lstStyle/>
          <a:p>
            <a:r>
              <a:rPr lang="en-US" sz="3600" b="1" dirty="0" smtClean="0"/>
              <a:t>Africa RISING Baseline Survey Data Summary – Ghana and Mali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3048000"/>
            <a:ext cx="83058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b="1" dirty="0" smtClean="0"/>
              <a:t>Presented by Apurba Shee, 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RISING West Africa Project Annual Review and Planning Meeting</a:t>
            </a:r>
            <a:endParaRPr lang="en-US" b="1" dirty="0"/>
          </a:p>
          <a:p>
            <a:r>
              <a:rPr lang="en-US" b="1" dirty="0" smtClean="0"/>
              <a:t>24 March 2015, Accra, Ghana</a:t>
            </a:r>
            <a:endParaRPr lang="en-US" b="1" dirty="0"/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5867400" cy="42945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0353" y="54864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Beneficiaries seem to be better off on productivity, market access and education but they seem to be worse off on other dimensions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82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95400"/>
            <a:ext cx="5638800" cy="4127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5562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Beneficiaries seem to be better off on market access only but they seem to be worse off on other dimensions; indicates not to have significant bias in targeting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03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1752600"/>
            <a:ext cx="6781800" cy="1325563"/>
          </a:xfrm>
        </p:spPr>
        <p:txBody>
          <a:bodyPr/>
          <a:lstStyle/>
          <a:p>
            <a:r>
              <a:rPr lang="en-US" sz="4000" dirty="0" smtClean="0"/>
              <a:t>Mali baseline survey data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81100" y="3657600"/>
            <a:ext cx="6781800" cy="2362200"/>
          </a:xfrm>
        </p:spPr>
        <p:txBody>
          <a:bodyPr/>
          <a:lstStyle/>
          <a:p>
            <a:pPr marL="4572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Sampling design- two groups of households are surveyed: AR beneficiaries in treatment sites and non-beneficiaries in control sites </a:t>
            </a:r>
          </a:p>
          <a:p>
            <a:pPr marL="4572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Summary of baseline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1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Sample size and distribution of households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350" y="1766905"/>
            <a:ext cx="4903940" cy="19768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5646"/>
            <a:ext cx="4208929" cy="325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1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Some household level summary</a:t>
            </a:r>
            <a:endParaRPr lang="en-US" sz="28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667000"/>
            <a:ext cx="8071949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5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43000" y="1219200"/>
            <a:ext cx="7772400" cy="762000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Yield for key crops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16233"/>
              </p:ext>
            </p:extLst>
          </p:nvPr>
        </p:nvGraphicFramePr>
        <p:xfrm>
          <a:off x="1295400" y="1752600"/>
          <a:ext cx="6524625" cy="350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6388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Except sorghum AR beneficiary households have higher productivity compared to control households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791200" cy="42387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5715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Beneficiaries seem to be better off on productivity, market access and education but they seem to be worse off on economic and 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2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Dealing with farm diversity using typology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sz="2400" dirty="0" smtClean="0"/>
              <a:t>Objective of the typologies: good fit between targeted farmers and appropriate interventions; socioeconomic stratification</a:t>
            </a:r>
            <a:endParaRPr lang="en-US" sz="2400" dirty="0"/>
          </a:p>
          <a:p>
            <a:r>
              <a:rPr lang="en-US" sz="2400" dirty="0" smtClean="0"/>
              <a:t>The typologies are can be based following variables:</a:t>
            </a:r>
          </a:p>
          <a:p>
            <a:pPr marL="114300" indent="0">
              <a:buNone/>
            </a:pPr>
            <a:r>
              <a:rPr lang="en-US" sz="2400" dirty="0" smtClean="0"/>
              <a:t>	Non-ag wealth, </a:t>
            </a:r>
            <a:r>
              <a:rPr lang="en-US" sz="2400" dirty="0" err="1" smtClean="0"/>
              <a:t>hh</a:t>
            </a:r>
            <a:r>
              <a:rPr lang="en-US" sz="2400" dirty="0" smtClean="0"/>
              <a:t> size, land size, cereals production, % 	prevalence of hired labor, total TLU</a:t>
            </a:r>
            <a:endParaRPr lang="en-US" sz="2400" dirty="0"/>
          </a:p>
          <a:p>
            <a:r>
              <a:rPr lang="en-US" sz="2400" b="1" dirty="0" smtClean="0"/>
              <a:t>Typologies should be tailored to the type of interventions, local conditions and specific needs…</a:t>
            </a:r>
          </a:p>
          <a:p>
            <a:r>
              <a:rPr lang="en-US" sz="2400" dirty="0" smtClean="0"/>
              <a:t>For future scale up typology will be helpful for selection</a:t>
            </a:r>
          </a:p>
          <a:p>
            <a:r>
              <a:rPr lang="en-US" sz="2400" dirty="0" smtClean="0"/>
              <a:t>Planning for dedicated research on this; discussing collaboration opportunity with WUR</a:t>
            </a:r>
          </a:p>
          <a:p>
            <a:pPr marL="11430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838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252310"/>
            <a:ext cx="5257800" cy="3581829"/>
          </a:xfrm>
          <a:prstGeom prst="rect">
            <a:avLst/>
          </a:prstGeom>
        </p:spPr>
      </p:pic>
      <p:sp>
        <p:nvSpPr>
          <p:cNvPr id="4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133600" y="1066800"/>
            <a:ext cx="6248400" cy="609600"/>
          </a:xfrm>
          <a:prstGeom prst="rect">
            <a:avLst/>
          </a:prstGeom>
        </p:spPr>
        <p:txBody>
          <a:bodyPr/>
          <a:lstStyle/>
          <a:p>
            <a:pPr marL="114300" indent="0">
              <a:buNone/>
            </a:pPr>
            <a:r>
              <a:rPr lang="en-US" sz="2000" b="1" dirty="0" smtClean="0"/>
              <a:t>AR Project Mapping and Monitoring Tool (PMMT)</a:t>
            </a:r>
            <a:endParaRPr lang="en-US" sz="2000" b="1" dirty="0"/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524000"/>
            <a:ext cx="8077200" cy="1728310"/>
          </a:xfrm>
        </p:spPr>
        <p:txBody>
          <a:bodyPr/>
          <a:lstStyle/>
          <a:p>
            <a:pPr marL="4572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an open-access website for storing and mapping project data</a:t>
            </a:r>
          </a:p>
          <a:p>
            <a:pPr marL="4572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Mapping application- to contextualize where AR activities are taking place and view data to them</a:t>
            </a:r>
          </a:p>
          <a:p>
            <a:pPr marL="4572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entry application- users can add additional data through step-by-step interface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7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648200"/>
          </a:xfrm>
        </p:spPr>
        <p:txBody>
          <a:bodyPr/>
          <a:lstStyle/>
          <a:p>
            <a:r>
              <a:rPr lang="en-US" sz="2000" dirty="0" smtClean="0"/>
              <a:t>Baseline data provide current status of the treatment and control households for evaluation of AR program efforts</a:t>
            </a:r>
          </a:p>
          <a:p>
            <a:r>
              <a:rPr lang="en-US" sz="2000" dirty="0" smtClean="0"/>
              <a:t>Data collected at the community level (through focus group discussion) confirm the household level findings</a:t>
            </a:r>
          </a:p>
          <a:p>
            <a:r>
              <a:rPr lang="en-US" sz="2000" dirty="0" smtClean="0"/>
              <a:t>Preliminary analysis shows some clear differences between households benefitting from AR and control households</a:t>
            </a:r>
          </a:p>
          <a:p>
            <a:r>
              <a:rPr lang="en-US" sz="2000" dirty="0" smtClean="0"/>
              <a:t>Overall, AR beneficiary households cultivate more lands, plant more diverse set of crops, use more inputs and produce better crop yields than their control counterparts. </a:t>
            </a:r>
          </a:p>
          <a:p>
            <a:r>
              <a:rPr lang="en-US" sz="2000" dirty="0" smtClean="0"/>
              <a:t>With the present evaluation design along with both household and community level data will be used to evaluate overall effectiveness of AR program</a:t>
            </a:r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US" sz="2800" dirty="0" smtClean="0"/>
              <a:t>Concluding comments on baseline survey data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495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2438400"/>
            <a:ext cx="7543800" cy="3124200"/>
          </a:xfrm>
        </p:spPr>
        <p:txBody>
          <a:bodyPr/>
          <a:lstStyle/>
          <a:p>
            <a:r>
              <a:rPr lang="en-US" dirty="0" smtClean="0"/>
              <a:t>Ghana AR baseline survey data summary</a:t>
            </a:r>
          </a:p>
          <a:p>
            <a:r>
              <a:rPr lang="en-US" dirty="0" smtClean="0"/>
              <a:t>Mali AR baseline survey data summary</a:t>
            </a:r>
          </a:p>
          <a:p>
            <a:r>
              <a:rPr lang="en-US" dirty="0" smtClean="0"/>
              <a:t>Typology</a:t>
            </a:r>
          </a:p>
          <a:p>
            <a:r>
              <a:rPr lang="en-US" dirty="0" smtClean="0"/>
              <a:t>Project Mapping and Monitoring Tool (PMMT)</a:t>
            </a:r>
          </a:p>
          <a:p>
            <a:r>
              <a:rPr lang="en-US" dirty="0" smtClean="0"/>
              <a:t>Concluding comments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2462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2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1752600"/>
            <a:ext cx="6781800" cy="1325563"/>
          </a:xfrm>
        </p:spPr>
        <p:txBody>
          <a:bodyPr/>
          <a:lstStyle/>
          <a:p>
            <a:r>
              <a:rPr lang="en-US" sz="4000" dirty="0" smtClean="0"/>
              <a:t>Ghana baseline survey data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181100" y="3657600"/>
            <a:ext cx="6781800" cy="2362200"/>
          </a:xfrm>
        </p:spPr>
        <p:txBody>
          <a:bodyPr/>
          <a:lstStyle/>
          <a:p>
            <a:pPr marL="4572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Sampling design- Four groups of households are surveyed: AR beneficiaries in 2013, AR beneficiaries in 2014, AR non-beneficiaries in treatment sites, and non-beneficiaries in control sites  </a:t>
            </a:r>
          </a:p>
          <a:p>
            <a:pPr marL="4572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Summary of baseline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20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87" y="2043561"/>
            <a:ext cx="4111906" cy="47951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393" y="2895600"/>
            <a:ext cx="4854145" cy="1545532"/>
          </a:xfrm>
          <a:prstGeom prst="rect">
            <a:avLst/>
          </a:prstGeom>
        </p:spPr>
      </p:pic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89822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2800" b="1" dirty="0" smtClean="0">
                <a:latin typeface="+mn-lt"/>
              </a:rPr>
              <a:t>Sample size and distribution of households</a:t>
            </a:r>
            <a:endParaRPr lang="en-US" sz="2800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43538" y="5258535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revised administrative classification of districts just before data collection, 4 control communities fall under northern region instead on Upper East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9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Yield for five main crops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186901"/>
              </p:ext>
            </p:extLst>
          </p:nvPr>
        </p:nvGraphicFramePr>
        <p:xfrm>
          <a:off x="533400" y="2057401"/>
          <a:ext cx="7620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57912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Except maize and groundnut AR beneficiaries seem to have higher productivity compared to control households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02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8229600" cy="762000"/>
          </a:xfrm>
        </p:spPr>
        <p:txBody>
          <a:bodyPr/>
          <a:lstStyle/>
          <a:p>
            <a:r>
              <a:rPr lang="en-US" sz="2400" dirty="0" smtClean="0">
                <a:latin typeface="+mn-lt"/>
              </a:rPr>
              <a:t>Component share of harvest for average of four main crops (maize, rice, groundnut, bean)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293466"/>
              </p:ext>
            </p:extLst>
          </p:nvPr>
        </p:nvGraphicFramePr>
        <p:xfrm>
          <a:off x="4419600" y="3962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009734"/>
              </p:ext>
            </p:extLst>
          </p:nvPr>
        </p:nvGraphicFramePr>
        <p:xfrm>
          <a:off x="1524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5410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 households tend to sell less and consume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10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1295400"/>
            <a:ext cx="7772400" cy="838200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Average number of livestock owned by household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957698"/>
              </p:ext>
            </p:extLst>
          </p:nvPr>
        </p:nvGraphicFramePr>
        <p:xfrm>
          <a:off x="914400" y="1828800"/>
          <a:ext cx="6858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4864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 beneficiary households tend to raise more livestock than control households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219200"/>
            <a:ext cx="7772400" cy="838200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Feeding practices- percentage of households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556047"/>
              </p:ext>
            </p:extLst>
          </p:nvPr>
        </p:nvGraphicFramePr>
        <p:xfrm>
          <a:off x="152400" y="1752600"/>
          <a:ext cx="499110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565635"/>
              </p:ext>
            </p:extLst>
          </p:nvPr>
        </p:nvGraphicFramePr>
        <p:xfrm>
          <a:off x="4419600" y="3962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50292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Grazing/open air is the main feeding practice followed by crop residue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64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19200"/>
            <a:ext cx="5574506" cy="40801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0353" y="54864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Ranking of HH among 5 dimensions: Beneficiaries seem to be better off on productivity and market access but they seem to be worse off on other dimensions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3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3236</TotalTime>
  <Words>593</Words>
  <Application>Microsoft Office PowerPoint</Application>
  <PresentationFormat>On-screen Show (4:3)</PresentationFormat>
  <Paragraphs>72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Ghana baseline survey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Mali baseline survey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AShee</cp:lastModifiedBy>
  <cp:revision>109</cp:revision>
  <cp:lastPrinted>2011-10-06T11:45:23Z</cp:lastPrinted>
  <dcterms:created xsi:type="dcterms:W3CDTF">2014-10-08T17:30:25Z</dcterms:created>
  <dcterms:modified xsi:type="dcterms:W3CDTF">2015-03-24T05:02:04Z</dcterms:modified>
</cp:coreProperties>
</file>